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76" r:id="rId10"/>
    <p:sldId id="266" r:id="rId11"/>
    <p:sldId id="263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8845" autoAdjust="0"/>
  </p:normalViewPr>
  <p:slideViewPr>
    <p:cSldViewPr snapToGrid="0" snapToObjects="1">
      <p:cViewPr varScale="1">
        <p:scale>
          <a:sx n="128" d="100"/>
          <a:sy n="128" d="100"/>
        </p:scale>
        <p:origin x="170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ECD0D-0ABA-9142-8A44-D227CF6CAFEF}" type="datetimeFigureOut">
              <a:t>23/11/2019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08343-4153-D84C-9BA1-99D820C40AEB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4330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08343-4153-D84C-9BA1-99D820C40AEB}" type="slidenum"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9965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A9B2F-BAB3-0C4C-84F4-A8F6B7D9A25F}" type="datetimeFigureOut">
              <a:t>23/11/2019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CBC1-C893-3C48-B4CD-60492D33A323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9577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A9B2F-BAB3-0C4C-84F4-A8F6B7D9A25F}" type="datetimeFigureOut">
              <a:t>23/11/2019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CBC1-C893-3C48-B4CD-60492D33A323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0648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A9B2F-BAB3-0C4C-84F4-A8F6B7D9A25F}" type="datetimeFigureOut">
              <a:t>23/11/2019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CBC1-C893-3C48-B4CD-60492D33A323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330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A9B2F-BAB3-0C4C-84F4-A8F6B7D9A25F}" type="datetimeFigureOut">
              <a:t>23/11/2019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CBC1-C893-3C48-B4CD-60492D33A323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5963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A9B2F-BAB3-0C4C-84F4-A8F6B7D9A25F}" type="datetimeFigureOut">
              <a:t>23/11/2019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CBC1-C893-3C48-B4CD-60492D33A323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964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A9B2F-BAB3-0C4C-84F4-A8F6B7D9A25F}" type="datetimeFigureOut">
              <a:t>23/11/2019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CBC1-C893-3C48-B4CD-60492D33A323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870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A9B2F-BAB3-0C4C-84F4-A8F6B7D9A25F}" type="datetimeFigureOut">
              <a:t>23/11/2019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CBC1-C893-3C48-B4CD-60492D33A323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664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A9B2F-BAB3-0C4C-84F4-A8F6B7D9A25F}" type="datetimeFigureOut">
              <a:t>23/11/2019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CBC1-C893-3C48-B4CD-60492D33A323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4461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A9B2F-BAB3-0C4C-84F4-A8F6B7D9A25F}" type="datetimeFigureOut">
              <a:t>23/11/2019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CBC1-C893-3C48-B4CD-60492D33A323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6610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A9B2F-BAB3-0C4C-84F4-A8F6B7D9A25F}" type="datetimeFigureOut">
              <a:t>23/11/2019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CBC1-C893-3C48-B4CD-60492D33A323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3168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A9B2F-BAB3-0C4C-84F4-A8F6B7D9A25F}" type="datetimeFigureOut">
              <a:t>23/11/2019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CBC1-C893-3C48-B4CD-60492D33A323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6117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A9B2F-BAB3-0C4C-84F4-A8F6B7D9A25F}" type="datetimeFigureOut">
              <a:t>23/11/2019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1CBC1-C893-3C48-B4CD-60492D33A323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963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63501" y="2130425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fr-FR" sz="4000" dirty="0" err="1"/>
              <a:t>Managing</a:t>
            </a:r>
            <a:r>
              <a:rPr lang="fr-FR" sz="4000" dirty="0"/>
              <a:t> population </a:t>
            </a:r>
            <a:r>
              <a:rPr lang="fr-FR" sz="4000" dirty="0" err="1"/>
              <a:t>health</a:t>
            </a:r>
            <a:r>
              <a:rPr lang="fr-FR" sz="4000" dirty="0"/>
              <a:t> </a:t>
            </a:r>
            <a:r>
              <a:rPr lang="fr-FR" sz="4000" dirty="0" err="1"/>
              <a:t>needs</a:t>
            </a:r>
            <a:r>
              <a:rPr lang="fr-FR" sz="4000" dirty="0"/>
              <a:t> </a:t>
            </a:r>
            <a:br>
              <a:rPr lang="fr-FR" sz="4000" dirty="0"/>
            </a:br>
            <a:r>
              <a:rPr lang="fr-FR" sz="4000" dirty="0"/>
              <a:t>in </a:t>
            </a:r>
            <a:r>
              <a:rPr lang="fr-FR" sz="4000" dirty="0" err="1"/>
              <a:t>primary</a:t>
            </a:r>
            <a:r>
              <a:rPr lang="fr-FR" sz="4000" dirty="0"/>
              <a:t> care : an </a:t>
            </a:r>
            <a:r>
              <a:rPr lang="fr-FR" sz="4000" dirty="0" err="1"/>
              <a:t>experience</a:t>
            </a:r>
            <a:r>
              <a:rPr lang="fr-FR" sz="4000" dirty="0"/>
              <a:t> in the </a:t>
            </a:r>
            <a:br>
              <a:rPr lang="fr-FR" sz="4000" dirty="0"/>
            </a:br>
            <a:r>
              <a:rPr lang="fr-FR" sz="4000" dirty="0"/>
              <a:t>13</a:t>
            </a:r>
            <a:r>
              <a:rPr lang="fr-FR" sz="4000" baseline="30000" dirty="0"/>
              <a:t>th</a:t>
            </a:r>
            <a:r>
              <a:rPr lang="fr-FR" sz="4000" dirty="0"/>
              <a:t> borough</a:t>
            </a:r>
            <a:r>
              <a:rPr lang="fr-FR" sz="4000" i="1" dirty="0"/>
              <a:t> </a:t>
            </a:r>
            <a:r>
              <a:rPr lang="fr-FR" sz="4000" dirty="0"/>
              <a:t>of Paris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261848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fr-FR"/>
              <a:t>Hector Falcoff</a:t>
            </a:r>
          </a:p>
          <a:p>
            <a:endParaRPr lang="fr-FR"/>
          </a:p>
          <a:p>
            <a:r>
              <a:rPr lang="fr-FR" dirty="0" err="1"/>
              <a:t>European Forum for Primary Care, Nanterre, 1st October</a:t>
            </a:r>
            <a:r>
              <a:rPr lang="fr-FR" dirty="0"/>
              <a:t> 2019</a:t>
            </a:r>
          </a:p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" y="84665"/>
            <a:ext cx="1732646" cy="123132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844" y="84665"/>
            <a:ext cx="3756156" cy="123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95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RECHERCHE MEDECIN 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4580" y="141118"/>
            <a:ext cx="4668927" cy="6607121"/>
          </a:xfrm>
          <a:prstGeom prst="rect">
            <a:avLst/>
          </a:prstGeom>
          <a:ln>
            <a:solidFill>
              <a:srgbClr val="3366FF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125199" y="894426"/>
            <a:ext cx="343402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/>
              <a:t>2012 : a petition </a:t>
            </a:r>
          </a:p>
          <a:p>
            <a:pPr algn="ctr"/>
            <a:r>
              <a:rPr lang="fr-FR" sz="2400" b="1"/>
              <a:t>In the south-east part </a:t>
            </a:r>
          </a:p>
          <a:p>
            <a:pPr algn="ctr"/>
            <a:r>
              <a:rPr lang="fr-FR" sz="2400" b="1"/>
              <a:t>of the borough</a:t>
            </a:r>
          </a:p>
        </p:txBody>
      </p:sp>
    </p:spTree>
    <p:extLst>
      <p:ext uri="{BB962C8B-B14F-4D97-AF65-F5344CB8AC3E}">
        <p14:creationId xmlns:p14="http://schemas.microsoft.com/office/powerpoint/2010/main" val="1130462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3"/>
          <p:cNvGrpSpPr/>
          <p:nvPr/>
        </p:nvGrpSpPr>
        <p:grpSpPr>
          <a:xfrm>
            <a:off x="782979" y="137922"/>
            <a:ext cx="7664700" cy="6608918"/>
            <a:chOff x="690563" y="-756944"/>
            <a:chExt cx="7878596" cy="6858000"/>
          </a:xfrm>
        </p:grpSpPr>
        <p:pic>
          <p:nvPicPr>
            <p:cNvPr id="5" name="Image 1" descr="Carte anciens et nouveaux quartiers Sud 13e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63" y="-756944"/>
              <a:ext cx="784225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er 13"/>
            <p:cNvGrpSpPr>
              <a:grpSpLocks/>
            </p:cNvGrpSpPr>
            <p:nvPr/>
          </p:nvGrpSpPr>
          <p:grpSpPr bwMode="auto">
            <a:xfrm>
              <a:off x="3175427" y="2681536"/>
              <a:ext cx="5393732" cy="2898775"/>
              <a:chOff x="3175703" y="3429000"/>
              <a:chExt cx="5393244" cy="2899484"/>
            </a:xfrm>
          </p:grpSpPr>
          <p:pic>
            <p:nvPicPr>
              <p:cNvPr id="7" name="Picture 5"/>
              <p:cNvPicPr>
                <a:picLocks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4088" y="5445224"/>
                <a:ext cx="371475" cy="317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6"/>
              <p:cNvPicPr>
                <a:picLocks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06610" y="4861609"/>
                <a:ext cx="371475" cy="317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7"/>
              <p:cNvPicPr>
                <a:picLocks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4149080"/>
                <a:ext cx="371475" cy="317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7"/>
              <p:cNvPicPr>
                <a:picLocks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3429000"/>
                <a:ext cx="371475" cy="317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11" name="ZoneTexte 1"/>
              <p:cNvSpPr txBox="1">
                <a:spLocks noChangeArrowheads="1"/>
              </p:cNvSpPr>
              <p:nvPr/>
            </p:nvSpPr>
            <p:spPr bwMode="auto">
              <a:xfrm>
                <a:off x="5220072" y="3501008"/>
                <a:ext cx="1463311" cy="3194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1pPr>
                <a:lvl2pPr marL="742950" indent="-285750" eaLnBrk="0" hangingPunct="0"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2pPr>
                <a:lvl3pPr marL="1143000" indent="-228600" eaLnBrk="0" hangingPunct="0"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3pPr>
                <a:lvl4pPr marL="1600200" indent="-228600" eaLnBrk="0" hangingPunct="0"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4pPr>
                <a:lvl5pPr marL="2057400" indent="-228600" eaLnBrk="0" hangingPunct="0"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9pPr>
              </a:lstStyle>
              <a:p>
                <a:pPr eaLnBrk="1" hangingPunct="1"/>
                <a:r>
                  <a:rPr lang="fr-FR" sz="1400" b="1">
                    <a:solidFill>
                      <a:srgbClr val="FF0000"/>
                    </a:solidFill>
                  </a:rPr>
                  <a:t>Lahire (2018)</a:t>
                </a:r>
              </a:p>
            </p:txBody>
          </p:sp>
          <p:sp>
            <p:nvSpPr>
              <p:cNvPr id="12" name="ZoneTexte 14"/>
              <p:cNvSpPr txBox="1">
                <a:spLocks noChangeArrowheads="1"/>
              </p:cNvSpPr>
              <p:nvPr/>
            </p:nvSpPr>
            <p:spPr bwMode="auto">
              <a:xfrm>
                <a:off x="6732240" y="4149080"/>
                <a:ext cx="1836707" cy="3078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1pPr>
                <a:lvl2pPr marL="742950" indent="-285750" eaLnBrk="0" hangingPunct="0"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2pPr>
                <a:lvl3pPr marL="1143000" indent="-228600" eaLnBrk="0" hangingPunct="0"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3pPr>
                <a:lvl4pPr marL="1600200" indent="-228600" eaLnBrk="0" hangingPunct="0"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4pPr>
                <a:lvl5pPr marL="2057400" indent="-228600" eaLnBrk="0" hangingPunct="0"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9pPr>
              </a:lstStyle>
              <a:p>
                <a:pPr eaLnBrk="1" hangingPunct="1"/>
                <a:r>
                  <a:rPr lang="fr-FR" sz="1400" b="1">
                    <a:solidFill>
                      <a:srgbClr val="FF0000"/>
                    </a:solidFill>
                  </a:rPr>
                  <a:t>Chevaleret (2019)</a:t>
                </a:r>
              </a:p>
            </p:txBody>
          </p:sp>
          <p:sp>
            <p:nvSpPr>
              <p:cNvPr id="13" name="ZoneTexte 15"/>
              <p:cNvSpPr txBox="1">
                <a:spLocks noChangeArrowheads="1"/>
              </p:cNvSpPr>
              <p:nvPr/>
            </p:nvSpPr>
            <p:spPr bwMode="auto">
              <a:xfrm>
                <a:off x="6466650" y="4850576"/>
                <a:ext cx="869715" cy="766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1pPr>
                <a:lvl2pPr marL="742950" indent="-285750" eaLnBrk="0" hangingPunct="0"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2pPr>
                <a:lvl3pPr marL="1143000" indent="-228600" eaLnBrk="0" hangingPunct="0"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3pPr>
                <a:lvl4pPr marL="1600200" indent="-228600" eaLnBrk="0" hangingPunct="0"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4pPr>
                <a:lvl5pPr marL="2057400" indent="-228600" eaLnBrk="0" hangingPunct="0"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9pPr>
              </a:lstStyle>
              <a:p>
                <a:pPr eaLnBrk="1" hangingPunct="1"/>
                <a:r>
                  <a:rPr lang="fr-FR" sz="1400" b="1">
                    <a:solidFill>
                      <a:srgbClr val="FF0000"/>
                    </a:solidFill>
                  </a:rPr>
                  <a:t>Maryse </a:t>
                </a:r>
              </a:p>
              <a:p>
                <a:pPr eaLnBrk="1" hangingPunct="1"/>
                <a:r>
                  <a:rPr lang="fr-FR" sz="1400" b="1">
                    <a:solidFill>
                      <a:srgbClr val="FF0000"/>
                    </a:solidFill>
                  </a:rPr>
                  <a:t>Bastié</a:t>
                </a:r>
              </a:p>
              <a:p>
                <a:pPr eaLnBrk="1" hangingPunct="1"/>
                <a:r>
                  <a:rPr lang="fr-FR" sz="1400" b="1">
                    <a:solidFill>
                      <a:srgbClr val="FF0000"/>
                    </a:solidFill>
                  </a:rPr>
                  <a:t>(2018)</a:t>
                </a:r>
              </a:p>
            </p:txBody>
          </p:sp>
          <p:sp>
            <p:nvSpPr>
              <p:cNvPr id="14" name="ZoneTexte 16"/>
              <p:cNvSpPr txBox="1">
                <a:spLocks noChangeArrowheads="1"/>
              </p:cNvSpPr>
              <p:nvPr/>
            </p:nvSpPr>
            <p:spPr bwMode="auto">
              <a:xfrm>
                <a:off x="5148064" y="5805264"/>
                <a:ext cx="772542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1pPr>
                <a:lvl2pPr marL="742950" indent="-285750" eaLnBrk="0" hangingPunct="0"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2pPr>
                <a:lvl3pPr marL="1143000" indent="-228600" eaLnBrk="0" hangingPunct="0"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3pPr>
                <a:lvl4pPr marL="1600200" indent="-228600" eaLnBrk="0" hangingPunct="0"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4pPr>
                <a:lvl5pPr marL="2057400" indent="-228600" eaLnBrk="0" hangingPunct="0"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Lucida Grande" charset="0"/>
                    <a:ea typeface="ヒラギノ角ゴ ProN W3" charset="0"/>
                    <a:cs typeface="ヒラギノ角ゴ ProN W3" charset="0"/>
                    <a:sym typeface="Lucida Grande" charset="0"/>
                  </a:defRPr>
                </a:lvl9pPr>
              </a:lstStyle>
              <a:p>
                <a:pPr eaLnBrk="1" hangingPunct="1"/>
                <a:r>
                  <a:rPr lang="fr-FR" sz="1400" b="1">
                    <a:solidFill>
                      <a:srgbClr val="FF0000"/>
                    </a:solidFill>
                  </a:rPr>
                  <a:t>Yersin</a:t>
                </a:r>
              </a:p>
              <a:p>
                <a:pPr eaLnBrk="1" hangingPunct="1"/>
                <a:r>
                  <a:rPr lang="fr-FR" sz="1400" b="1">
                    <a:solidFill>
                      <a:srgbClr val="FF0000"/>
                    </a:solidFill>
                  </a:rPr>
                  <a:t>2016</a:t>
                </a:r>
              </a:p>
            </p:txBody>
          </p:sp>
          <p:pic>
            <p:nvPicPr>
              <p:cNvPr id="15" name="Picture 5"/>
              <p:cNvPicPr>
                <a:picLocks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3890" y="5165181"/>
                <a:ext cx="371475" cy="317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3175703" y="5390204"/>
                <a:ext cx="2206451" cy="383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b="1">
                    <a:solidFill>
                      <a:srgbClr val="FF0000"/>
                    </a:solidFill>
                  </a:rPr>
                  <a:t>  Porte d’Italie(2020)</a:t>
                </a:r>
                <a:endParaRPr lang="fr-FR"/>
              </a:p>
            </p:txBody>
          </p:sp>
        </p:grpSp>
      </p:grpSp>
      <p:sp>
        <p:nvSpPr>
          <p:cNvPr id="17" name="ZoneTexte 16"/>
          <p:cNvSpPr txBox="1"/>
          <p:nvPr/>
        </p:nvSpPr>
        <p:spPr>
          <a:xfrm>
            <a:off x="726171" y="125229"/>
            <a:ext cx="304725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/>
              <a:t>Maisons de santé </a:t>
            </a:r>
          </a:p>
          <a:p>
            <a:pPr algn="ctr"/>
            <a:r>
              <a:rPr lang="fr-FR" sz="2800"/>
              <a:t>pluriprofessionelles </a:t>
            </a:r>
          </a:p>
          <a:p>
            <a:pPr algn="ctr"/>
            <a:r>
              <a:rPr lang="fr-FR" sz="2800"/>
              <a:t>du 13e</a:t>
            </a:r>
          </a:p>
        </p:txBody>
      </p:sp>
    </p:spTree>
    <p:extLst>
      <p:ext uri="{BB962C8B-B14F-4D97-AF65-F5344CB8AC3E}">
        <p14:creationId xmlns:p14="http://schemas.microsoft.com/office/powerpoint/2010/main" val="3943449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r 9"/>
          <p:cNvGrpSpPr/>
          <p:nvPr/>
        </p:nvGrpSpPr>
        <p:grpSpPr>
          <a:xfrm>
            <a:off x="194160" y="-27384"/>
            <a:ext cx="8949840" cy="6569968"/>
            <a:chOff x="194160" y="0"/>
            <a:chExt cx="8949840" cy="6569968"/>
          </a:xfrm>
        </p:grpSpPr>
        <p:sp>
          <p:nvSpPr>
            <p:cNvPr id="9" name="Rectangle 8"/>
            <p:cNvSpPr/>
            <p:nvPr/>
          </p:nvSpPr>
          <p:spPr bwMode="auto">
            <a:xfrm>
              <a:off x="7236296" y="0"/>
              <a:ext cx="1907704" cy="170080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96" charset="-128"/>
                <a:cs typeface="ＭＳ Ｐゴシック" pitchFamily="-96" charset="-128"/>
              </a:endParaRPr>
            </a:p>
          </p:txBody>
        </p:sp>
        <p:grpSp>
          <p:nvGrpSpPr>
            <p:cNvPr id="8" name="Grouper 7"/>
            <p:cNvGrpSpPr/>
            <p:nvPr/>
          </p:nvGrpSpPr>
          <p:grpSpPr>
            <a:xfrm>
              <a:off x="194160" y="476672"/>
              <a:ext cx="8827688" cy="6093296"/>
              <a:chOff x="194160" y="2016224"/>
              <a:chExt cx="8827688" cy="6093296"/>
            </a:xfrm>
          </p:grpSpPr>
          <p:pic>
            <p:nvPicPr>
              <p:cNvPr id="7" name="Image 6" descr="Affiche dépistage finale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16016" y="2016224"/>
                <a:ext cx="4305832" cy="6093296"/>
              </a:xfrm>
              <a:prstGeom prst="rect">
                <a:avLst/>
              </a:prstGeom>
              <a:ln w="28575" cmpd="sng">
                <a:solidFill>
                  <a:schemeClr val="tx1"/>
                </a:solidFill>
              </a:ln>
            </p:spPr>
          </p:pic>
          <p:pic>
            <p:nvPicPr>
              <p:cNvPr id="6" name="Image 5" descr="Affiche forum d'info finale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4160" y="2016224"/>
                <a:ext cx="4305832" cy="6093296"/>
              </a:xfrm>
              <a:prstGeom prst="rect">
                <a:avLst/>
              </a:prstGeom>
              <a:ln w="28575" cmpd="sng">
                <a:solidFill>
                  <a:schemeClr val="tx1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733926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/>
              <a:t>Moi(s) sans tabac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0454" y="1474984"/>
            <a:ext cx="4348656" cy="4525963"/>
          </a:xfrm>
        </p:spPr>
        <p:txBody>
          <a:bodyPr>
            <a:normAutofit fontScale="85000" lnSpcReduction="10000"/>
          </a:bodyPr>
          <a:lstStyle/>
          <a:p>
            <a:r>
              <a:rPr lang="fr-FR"/>
              <a:t>Training of pharmacists to the evaluation of nicotin addiction.</a:t>
            </a:r>
          </a:p>
          <a:p>
            <a:r>
              <a:rPr lang="fr-FR"/>
              <a:t>Free distribution of nicotin replacement therapy to dependent smokers in the pharmacies in november</a:t>
            </a:r>
          </a:p>
          <a:p>
            <a:r>
              <a:rPr lang="fr-FR"/>
              <a:t>Evaluation at 3 months : 16% to 24% of included subjects declared abstinence from tobacco</a:t>
            </a:r>
          </a:p>
        </p:txBody>
      </p:sp>
      <p:pic>
        <p:nvPicPr>
          <p:cNvPr id="4" name="Image 3" descr="Capture d’écran 2018-02-12 à 13.09.4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856" y="591882"/>
            <a:ext cx="4140814" cy="5885282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0860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écran 2018-10-09 à 05.58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639" y="-42649"/>
            <a:ext cx="5186262" cy="692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6756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apture d’écran 2019-09-30 à 23.29.5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710" y="268327"/>
            <a:ext cx="8549305" cy="5702900"/>
          </a:xfrm>
          <a:prstGeom prst="rect">
            <a:avLst/>
          </a:prstGeom>
          <a:ln w="38100" cmpd="sng">
            <a:solidFill>
              <a:srgbClr val="3366FF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679652" y="6273071"/>
            <a:ext cx="189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20 nurse practices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224180" y="6278857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41 pharmacies</a:t>
            </a:r>
          </a:p>
        </p:txBody>
      </p:sp>
    </p:spTree>
    <p:extLst>
      <p:ext uri="{BB962C8B-B14F-4D97-AF65-F5344CB8AC3E}">
        <p14:creationId xmlns:p14="http://schemas.microsoft.com/office/powerpoint/2010/main" val="245687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How to </a:t>
            </a:r>
            <a:r>
              <a:rPr lang="fr-FR" dirty="0" err="1"/>
              <a:t>identify</a:t>
            </a:r>
            <a:r>
              <a:rPr lang="fr-FR" dirty="0"/>
              <a:t> the </a:t>
            </a:r>
            <a:r>
              <a:rPr lang="fr-FR" dirty="0" err="1"/>
              <a:t>population’s</a:t>
            </a:r>
            <a:r>
              <a:rPr lang="fr-FR" dirty="0"/>
              <a:t> </a:t>
            </a:r>
            <a:r>
              <a:rPr lang="fr-FR" dirty="0" err="1"/>
              <a:t>health</a:t>
            </a:r>
            <a:r>
              <a:rPr lang="fr-FR" dirty="0"/>
              <a:t> </a:t>
            </a:r>
            <a:r>
              <a:rPr lang="fr-FR" dirty="0" err="1"/>
              <a:t>needs</a:t>
            </a:r>
            <a:r>
              <a:rPr lang="fr-FR" dirty="0"/>
              <a:t>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Epidemiological</a:t>
            </a:r>
            <a:r>
              <a:rPr lang="fr-FR" dirty="0"/>
              <a:t> data </a:t>
            </a:r>
            <a:br>
              <a:rPr lang="fr-FR" dirty="0"/>
            </a:br>
            <a:r>
              <a:rPr lang="fr-FR" dirty="0"/>
              <a:t>(</a:t>
            </a:r>
            <a:r>
              <a:rPr lang="fr-FR" dirty="0" err="1"/>
              <a:t>unfrequent</a:t>
            </a:r>
            <a:r>
              <a:rPr lang="fr-FR" dirty="0"/>
              <a:t> at the local </a:t>
            </a:r>
            <a:r>
              <a:rPr lang="fr-FR" dirty="0" err="1"/>
              <a:t>level</a:t>
            </a:r>
            <a:r>
              <a:rPr lang="fr-FR" dirty="0"/>
              <a:t>)</a:t>
            </a:r>
          </a:p>
          <a:p>
            <a:r>
              <a:rPr lang="fr-FR" dirty="0"/>
              <a:t>Guidelines</a:t>
            </a:r>
          </a:p>
          <a:p>
            <a:r>
              <a:rPr lang="fr-FR" dirty="0"/>
              <a:t>Local </a:t>
            </a:r>
            <a:r>
              <a:rPr lang="fr-FR" dirty="0" err="1"/>
              <a:t>surveys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(</a:t>
            </a:r>
            <a:r>
              <a:rPr lang="fr-FR" dirty="0" err="1"/>
              <a:t>medical</a:t>
            </a:r>
            <a:r>
              <a:rPr lang="fr-FR" dirty="0"/>
              <a:t> </a:t>
            </a:r>
            <a:r>
              <a:rPr lang="fr-FR" dirty="0" err="1"/>
              <a:t>students</a:t>
            </a:r>
            <a:r>
              <a:rPr lang="fr-FR" dirty="0"/>
              <a:t> dissertations</a:t>
            </a:r>
            <a:r>
              <a:rPr lang="mr-IN" dirty="0"/>
              <a:t>…</a:t>
            </a:r>
            <a:r>
              <a:rPr lang="fr-FR" dirty="0"/>
              <a:t>)</a:t>
            </a:r>
          </a:p>
          <a:p>
            <a:r>
              <a:rPr lang="fr-FR" dirty="0"/>
              <a:t>Informal discussions (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professionals</a:t>
            </a:r>
            <a:r>
              <a:rPr lang="fr-FR" dirty="0"/>
              <a:t>, patients,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actors</a:t>
            </a:r>
            <a:r>
              <a:rPr lang="fr-FR" dirty="0"/>
              <a:t> in the area)</a:t>
            </a:r>
          </a:p>
          <a:p>
            <a:r>
              <a:rPr lang="fr-FR" dirty="0" err="1"/>
              <a:t>Structured</a:t>
            </a:r>
            <a:r>
              <a:rPr lang="fr-FR" dirty="0"/>
              <a:t> discussions (focus groups)</a:t>
            </a:r>
          </a:p>
        </p:txBody>
      </p:sp>
    </p:spTree>
    <p:extLst>
      <p:ext uri="{BB962C8B-B14F-4D97-AF65-F5344CB8AC3E}">
        <p14:creationId xmlns:p14="http://schemas.microsoft.com/office/powerpoint/2010/main" val="59027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What to do next ? (1)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7366" y="1618088"/>
            <a:ext cx="8686800" cy="4525963"/>
          </a:xfrm>
        </p:spPr>
        <p:txBody>
          <a:bodyPr>
            <a:noAutofit/>
          </a:bodyPr>
          <a:lstStyle/>
          <a:p>
            <a:r>
              <a:rPr lang="fr-FR"/>
              <a:t>Identify all the actors concerned/interested by the topic in the area</a:t>
            </a:r>
          </a:p>
          <a:p>
            <a:r>
              <a:rPr lang="fr-FR"/>
              <a:t>Offer to organize a working group </a:t>
            </a:r>
          </a:p>
          <a:p>
            <a:r>
              <a:rPr lang="fr-FR"/>
              <a:t>Ask the group to imagin what the action could be</a:t>
            </a:r>
          </a:p>
          <a:p>
            <a:r>
              <a:rPr lang="fr-FR"/>
              <a:t>Find a leader for the project (a motivated person in the group)</a:t>
            </a:r>
          </a:p>
          <a:p>
            <a:r>
              <a:rPr lang="fr-FR"/>
              <a:t>Ask the leader to write one page about the project and to improve it within the group</a:t>
            </a:r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5284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5086" y="274638"/>
            <a:ext cx="8229600" cy="1143000"/>
          </a:xfrm>
        </p:spPr>
        <p:txBody>
          <a:bodyPr/>
          <a:lstStyle/>
          <a:p>
            <a:r>
              <a:rPr lang="fr-FR"/>
              <a:t>What to do next ? (2)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6226" y="1618088"/>
            <a:ext cx="8686800" cy="4525963"/>
          </a:xfrm>
        </p:spPr>
        <p:txBody>
          <a:bodyPr>
            <a:noAutofit/>
          </a:bodyPr>
          <a:lstStyle/>
          <a:p>
            <a:r>
              <a:rPr lang="fr-FR"/>
              <a:t>Bring support to the leader</a:t>
            </a:r>
          </a:p>
          <a:p>
            <a:r>
              <a:rPr lang="fr-FR"/>
              <a:t>Make a pilot (invest some money)</a:t>
            </a:r>
          </a:p>
          <a:p>
            <a:r>
              <a:rPr lang="fr-FR"/>
              <a:t>Collect data</a:t>
            </a:r>
          </a:p>
          <a:p>
            <a:r>
              <a:rPr lang="fr-FR"/>
              <a:t>Find funding</a:t>
            </a:r>
          </a:p>
          <a:p>
            <a:r>
              <a:rPr lang="fr-FR"/>
              <a:t>Implement the project on a larger scale</a:t>
            </a:r>
          </a:p>
          <a:p>
            <a:r>
              <a:rPr lang="fr-FR"/>
              <a:t>Lack of time from professionals is the main barrier, keep it simple </a:t>
            </a:r>
          </a:p>
          <a:p>
            <a:r>
              <a:rPr lang="fr-FR"/>
              <a:t>And</a:t>
            </a:r>
            <a:r>
              <a:rPr lang="mr-IN"/>
              <a:t>…</a:t>
            </a:r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7428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9-10-01 à 00.49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400" y="0"/>
            <a:ext cx="6276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59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43642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/>
          </a:p>
          <a:p>
            <a:pPr marL="0" indent="0" algn="ctr">
              <a:buNone/>
            </a:pPr>
            <a:endParaRPr lang="fr-FR"/>
          </a:p>
          <a:p>
            <a:pPr marL="0" indent="0" algn="ctr">
              <a:buNone/>
            </a:pPr>
            <a:r>
              <a:rPr lang="fr-FR"/>
              <a:t>I have no conflict of interest that could  influence the content of the presentation</a:t>
            </a:r>
          </a:p>
          <a:p>
            <a:pPr algn="ctr"/>
            <a:endParaRPr lang="fr-FR"/>
          </a:p>
          <a:p>
            <a:pPr marL="0" indent="0" algn="ctr">
              <a:buNone/>
            </a:pPr>
            <a:endParaRPr lang="fr-FR"/>
          </a:p>
          <a:p>
            <a:pPr algn="ctr"/>
            <a:endParaRPr lang="fr-FR"/>
          </a:p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980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0099"/>
            <a:ext cx="9144000" cy="1143000"/>
          </a:xfrm>
        </p:spPr>
        <p:txBody>
          <a:bodyPr>
            <a:noAutofit/>
          </a:bodyPr>
          <a:lstStyle/>
          <a:p>
            <a:r>
              <a:rPr lang="fr-FR" sz="3600"/>
              <a:t>Some steps in the organization </a:t>
            </a:r>
            <a:br>
              <a:rPr lang="fr-FR" sz="3600"/>
            </a:br>
            <a:r>
              <a:rPr lang="fr-FR" sz="3600"/>
              <a:t>of ambulatory care in France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8167" y="1367363"/>
            <a:ext cx="8995833" cy="5575305"/>
          </a:xfrm>
        </p:spPr>
        <p:txBody>
          <a:bodyPr>
            <a:normAutofit fontScale="77500" lnSpcReduction="20000"/>
          </a:bodyPr>
          <a:lstStyle/>
          <a:p>
            <a:pPr lvl="0">
              <a:spcAft>
                <a:spcPts val="1200"/>
              </a:spcAft>
            </a:pPr>
            <a:r>
              <a:rPr lang="fr-FR"/>
              <a:t>2000, « the networks era » : palliative care, addiction, gerontology</a:t>
            </a:r>
            <a:r>
              <a:rPr lang="mr-IN"/>
              <a:t>…</a:t>
            </a:r>
            <a:r>
              <a:rPr lang="fr-FR"/>
              <a:t>(« expertise in silos »)</a:t>
            </a:r>
          </a:p>
          <a:p>
            <a:pPr lvl="0">
              <a:spcAft>
                <a:spcPts val="1200"/>
              </a:spcAft>
            </a:pPr>
            <a:r>
              <a:rPr lang="fr-FR"/>
              <a:t>2004 : the patient list (médecin traitant)</a:t>
            </a:r>
          </a:p>
          <a:p>
            <a:pPr lvl="0">
              <a:spcAft>
                <a:spcPts val="1200"/>
              </a:spcAft>
            </a:pPr>
            <a:r>
              <a:rPr lang="fr-FR"/>
              <a:t>2011 : GPs payment for public health goals</a:t>
            </a:r>
          </a:p>
          <a:p>
            <a:pPr lvl="0">
              <a:spcAft>
                <a:spcPts val="1200"/>
              </a:spcAft>
            </a:pPr>
            <a:r>
              <a:rPr lang="fr-FR"/>
              <a:t>2016 : a flat rate for the PC organizations</a:t>
            </a:r>
          </a:p>
          <a:p>
            <a:pPr lvl="0">
              <a:spcAft>
                <a:spcPts val="1200"/>
              </a:spcAft>
            </a:pPr>
            <a:r>
              <a:rPr lang="fr-FR"/>
              <a:t>Since 2003 : more and more group practices : </a:t>
            </a:r>
          </a:p>
          <a:p>
            <a:pPr lvl="1">
              <a:spcAft>
                <a:spcPts val="1200"/>
              </a:spcAft>
            </a:pPr>
            <a:r>
              <a:rPr lang="fr-FR"/>
              <a:t>Primary care teams (Equipes de soins primaires)</a:t>
            </a:r>
          </a:p>
          <a:p>
            <a:pPr lvl="1">
              <a:spcAft>
                <a:spcPts val="1200"/>
              </a:spcAft>
            </a:pPr>
            <a:r>
              <a:rPr lang="fr-FR"/>
              <a:t>Maisons de santé pluriprofessionnelles  </a:t>
            </a:r>
            <a:br>
              <a:rPr lang="fr-FR"/>
            </a:br>
            <a:r>
              <a:rPr lang="fr-FR"/>
              <a:t>(Multiprofessional Health Homes)</a:t>
            </a:r>
          </a:p>
          <a:p>
            <a:pPr lvl="1">
              <a:spcAft>
                <a:spcPts val="1200"/>
              </a:spcAft>
            </a:pPr>
            <a:r>
              <a:rPr lang="fr-FR"/>
              <a:t>Health Centers (Centres de santé)</a:t>
            </a:r>
          </a:p>
          <a:p>
            <a:pPr lvl="0">
              <a:spcAft>
                <a:spcPts val="1200"/>
              </a:spcAft>
            </a:pPr>
            <a:r>
              <a:rPr lang="fr-FR"/>
              <a:t>2016 : Local Professional Health Communities  </a:t>
            </a:r>
            <a:br>
              <a:rPr lang="fr-FR"/>
            </a:br>
            <a:r>
              <a:rPr lang="fr-FR"/>
              <a:t>(Communautés Professionnelles Territoriales de Santé </a:t>
            </a:r>
            <a:r>
              <a:rPr lang="mr-IN"/>
              <a:t>–</a:t>
            </a:r>
            <a:r>
              <a:rPr lang="fr-FR"/>
              <a:t> CPTS)</a:t>
            </a:r>
          </a:p>
        </p:txBody>
      </p:sp>
    </p:spTree>
    <p:extLst>
      <p:ext uri="{BB962C8B-B14F-4D97-AF65-F5344CB8AC3E}">
        <p14:creationId xmlns:p14="http://schemas.microsoft.com/office/powerpoint/2010/main" val="4056512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25167"/>
            <a:ext cx="9144000" cy="1143000"/>
          </a:xfrm>
        </p:spPr>
        <p:txBody>
          <a:bodyPr>
            <a:noAutofit/>
          </a:bodyPr>
          <a:lstStyle/>
          <a:p>
            <a:r>
              <a:rPr lang="fr-FR" sz="3200"/>
              <a:t>Local Professional Health Communities </a:t>
            </a:r>
            <a:br>
              <a:rPr lang="fr-FR" sz="3200"/>
            </a:br>
            <a:r>
              <a:rPr lang="fr-FR" sz="3200" b="1">
                <a:solidFill>
                  <a:srgbClr val="FF0000"/>
                </a:solidFill>
              </a:rPr>
              <a:t>C</a:t>
            </a:r>
            <a:r>
              <a:rPr lang="fr-FR" sz="3200"/>
              <a:t>ommunautés </a:t>
            </a:r>
            <a:r>
              <a:rPr lang="fr-FR" sz="3200" b="1">
                <a:solidFill>
                  <a:srgbClr val="FF0000"/>
                </a:solidFill>
              </a:rPr>
              <a:t>P</a:t>
            </a:r>
            <a:r>
              <a:rPr lang="fr-FR" sz="3200"/>
              <a:t>rofessionnelles </a:t>
            </a:r>
            <a:r>
              <a:rPr lang="fr-FR" sz="3200" b="1">
                <a:solidFill>
                  <a:srgbClr val="FF0000"/>
                </a:solidFill>
              </a:rPr>
              <a:t>T</a:t>
            </a:r>
            <a:r>
              <a:rPr lang="fr-FR" sz="3200"/>
              <a:t>erritoriales de </a:t>
            </a:r>
            <a:r>
              <a:rPr lang="fr-FR" sz="3200" b="1">
                <a:solidFill>
                  <a:srgbClr val="FF0000"/>
                </a:solidFill>
              </a:rPr>
              <a:t>S</a:t>
            </a:r>
            <a:r>
              <a:rPr lang="fr-FR" sz="3200"/>
              <a:t>anté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98602"/>
            <a:ext cx="8229600" cy="5257800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fr-FR" sz="2800"/>
              <a:t>CPTS (defined by law in 2016) </a:t>
            </a:r>
            <a:r>
              <a:rPr lang="fr-FR" sz="2400"/>
              <a:t>= </a:t>
            </a:r>
            <a:r>
              <a:rPr lang="fr-FR" sz="2800">
                <a:solidFill>
                  <a:srgbClr val="FF0000"/>
                </a:solidFill>
              </a:rPr>
              <a:t>The place for organizing and coordinating ambulatory health professionals around a population in an area.</a:t>
            </a:r>
            <a:endParaRPr lang="fr-FR" sz="2400">
              <a:solidFill>
                <a:srgbClr val="FF0000"/>
              </a:solidFill>
            </a:endParaRPr>
          </a:p>
          <a:p>
            <a:pPr>
              <a:spcAft>
                <a:spcPts val="1000"/>
              </a:spcAft>
            </a:pPr>
            <a:r>
              <a:rPr lang="fr-FR" sz="2800"/>
              <a:t>Areas with 20 000 to 100 000 inhabitants.</a:t>
            </a:r>
          </a:p>
          <a:p>
            <a:pPr>
              <a:spcAft>
                <a:spcPts val="1000"/>
              </a:spcAft>
            </a:pPr>
            <a:r>
              <a:rPr lang="fr-FR" sz="2800"/>
              <a:t>The initiative to create a CPTS is left to the health professionals of the area, at least initially.</a:t>
            </a:r>
          </a:p>
          <a:p>
            <a:pPr>
              <a:spcAft>
                <a:spcPts val="1000"/>
              </a:spcAft>
            </a:pPr>
            <a:r>
              <a:rPr lang="fr-FR" sz="2800"/>
              <a:t>Each CPTS must have a health project, based on a health needs analysis.</a:t>
            </a:r>
          </a:p>
          <a:p>
            <a:pPr>
              <a:spcAft>
                <a:spcPts val="1000"/>
              </a:spcAft>
            </a:pPr>
            <a:r>
              <a:rPr lang="fr-FR" sz="2800"/>
              <a:t>CPTS are funded by the National Health Insurance since 2019  (up to 400 000 € / year)</a:t>
            </a:r>
          </a:p>
          <a:p>
            <a:pPr marL="0" indent="0">
              <a:spcAft>
                <a:spcPts val="1000"/>
              </a:spcAft>
              <a:buNone/>
            </a:pPr>
            <a:endParaRPr lang="fr-FR" sz="2800"/>
          </a:p>
          <a:p>
            <a:pPr>
              <a:spcAft>
                <a:spcPts val="1000"/>
              </a:spcAft>
            </a:pPr>
            <a:endParaRPr lang="fr-FR" sz="2800"/>
          </a:p>
        </p:txBody>
      </p:sp>
    </p:spTree>
    <p:extLst>
      <p:ext uri="{BB962C8B-B14F-4D97-AF65-F5344CB8AC3E}">
        <p14:creationId xmlns:p14="http://schemas.microsoft.com/office/powerpoint/2010/main" val="2305556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Six essential missions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fr-FR" sz="2400"/>
              <a:t>To organize </a:t>
            </a:r>
            <a:r>
              <a:rPr lang="fr-FR" sz="2400" b="1">
                <a:solidFill>
                  <a:srgbClr val="FF0000"/>
                </a:solidFill>
              </a:rPr>
              <a:t>preventive actions</a:t>
            </a:r>
          </a:p>
          <a:p>
            <a:pPr>
              <a:spcAft>
                <a:spcPts val="1200"/>
              </a:spcAft>
            </a:pPr>
            <a:r>
              <a:rPr lang="fr-FR" sz="2400"/>
              <a:t>To guarantee </a:t>
            </a:r>
            <a:r>
              <a:rPr lang="fr-FR" sz="2400" b="1">
                <a:solidFill>
                  <a:srgbClr val="FF0000"/>
                </a:solidFill>
              </a:rPr>
              <a:t>access to a personal GP</a:t>
            </a:r>
          </a:p>
          <a:p>
            <a:pPr>
              <a:spcAft>
                <a:spcPts val="1200"/>
              </a:spcAft>
            </a:pPr>
            <a:r>
              <a:rPr lang="fr-FR" sz="2400"/>
              <a:t>To organize the </a:t>
            </a:r>
            <a:r>
              <a:rPr lang="fr-FR" sz="2400" b="1">
                <a:solidFill>
                  <a:srgbClr val="FF0000"/>
                </a:solidFill>
              </a:rPr>
              <a:t>answer to not scheduled demands of care</a:t>
            </a:r>
            <a:r>
              <a:rPr lang="fr-FR" sz="2400"/>
              <a:t> (on the same day if necessary)</a:t>
            </a:r>
          </a:p>
          <a:p>
            <a:pPr>
              <a:spcAft>
                <a:spcPts val="1200"/>
              </a:spcAft>
            </a:pPr>
            <a:r>
              <a:rPr lang="fr-FR" sz="2400"/>
              <a:t>To organize </a:t>
            </a:r>
            <a:r>
              <a:rPr lang="fr-FR" sz="2400" b="1">
                <a:solidFill>
                  <a:srgbClr val="FF0000"/>
                </a:solidFill>
              </a:rPr>
              <a:t>timely access to specialists consultations</a:t>
            </a:r>
          </a:p>
          <a:p>
            <a:pPr>
              <a:spcAft>
                <a:spcPts val="1200"/>
              </a:spcAft>
            </a:pPr>
            <a:r>
              <a:rPr lang="fr-FR" sz="2400"/>
              <a:t>To ensure </a:t>
            </a:r>
            <a:r>
              <a:rPr lang="fr-FR" sz="2400" b="1">
                <a:solidFill>
                  <a:srgbClr val="FF0000"/>
                </a:solidFill>
              </a:rPr>
              <a:t>safe transitional care</a:t>
            </a:r>
            <a:endParaRPr lang="fr-FR" sz="2400"/>
          </a:p>
          <a:p>
            <a:pPr>
              <a:spcAft>
                <a:spcPts val="1200"/>
              </a:spcAft>
            </a:pPr>
            <a:r>
              <a:rPr lang="fr-FR" sz="2400"/>
              <a:t> To organize </a:t>
            </a:r>
            <a:r>
              <a:rPr lang="fr-FR" sz="2400" b="1">
                <a:solidFill>
                  <a:srgbClr val="FF0000"/>
                </a:solidFill>
              </a:rPr>
              <a:t>home care</a:t>
            </a:r>
            <a:r>
              <a:rPr lang="fr-FR" sz="2400"/>
              <a:t> for frail patients, elderly patients , and multimorbid patients.</a:t>
            </a:r>
          </a:p>
          <a:p>
            <a:pPr marL="0" indent="0">
              <a:spcAft>
                <a:spcPts val="1200"/>
              </a:spcAft>
              <a:buNone/>
            </a:pPr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3249246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Capture d’écran 2019-09-26 à 00.16.15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4288" y="820433"/>
            <a:ext cx="6596380" cy="5171886"/>
          </a:xfrm>
          <a:prstGeom prst="rect">
            <a:avLst/>
          </a:prstGeom>
        </p:spPr>
      </p:pic>
      <p:pic>
        <p:nvPicPr>
          <p:cNvPr id="10" name="Image 9" descr="Capture d’écran 2019-09-26 à 00.17.5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449" y="5302913"/>
            <a:ext cx="5172303" cy="119435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11" name="Image 10" descr="Capture d’écran 2019-09-26 à 00.16.3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400" y="140214"/>
            <a:ext cx="6286500" cy="622300"/>
          </a:xfrm>
          <a:prstGeom prst="rect">
            <a:avLst/>
          </a:prstGeom>
        </p:spPr>
      </p:pic>
      <p:pic>
        <p:nvPicPr>
          <p:cNvPr id="13" name="Image 12" descr="Capture d’écran 2019-09-26 à 00.27.57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78" y="3143891"/>
            <a:ext cx="2733695" cy="1924521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15" name="ZoneTexte 14"/>
          <p:cNvSpPr txBox="1"/>
          <p:nvPr/>
        </p:nvSpPr>
        <p:spPr>
          <a:xfrm>
            <a:off x="4492433" y="549846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299593" y="571250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871213" y="5914221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604393" y="6128266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564494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" descr="Carte anciens et nouveaux quartiers Sud 13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979" y="137922"/>
            <a:ext cx="7629341" cy="660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54470" y="53677"/>
            <a:ext cx="320364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/>
              <a:t>13</a:t>
            </a:r>
            <a:r>
              <a:rPr lang="fr-FR" sz="2800" baseline="30000"/>
              <a:t>e</a:t>
            </a:r>
            <a:r>
              <a:rPr lang="fr-FR" sz="2800"/>
              <a:t> arrondissement</a:t>
            </a:r>
          </a:p>
          <a:p>
            <a:pPr algn="ctr"/>
            <a:r>
              <a:rPr lang="fr-FR" sz="2800"/>
              <a:t>(13</a:t>
            </a:r>
            <a:r>
              <a:rPr lang="fr-FR" sz="2800" baseline="30000"/>
              <a:t>th</a:t>
            </a:r>
            <a:r>
              <a:rPr lang="fr-FR" sz="2800"/>
              <a:t> borough)</a:t>
            </a:r>
          </a:p>
          <a:p>
            <a:pPr algn="ctr"/>
            <a:r>
              <a:rPr lang="fr-FR" sz="2800"/>
              <a:t>185 000 inhabitants</a:t>
            </a:r>
          </a:p>
        </p:txBody>
      </p:sp>
    </p:spTree>
    <p:extLst>
      <p:ext uri="{BB962C8B-B14F-4D97-AF65-F5344CB8AC3E}">
        <p14:creationId xmlns:p14="http://schemas.microsoft.com/office/powerpoint/2010/main" val="192725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3646"/>
            <a:ext cx="8229600" cy="1143000"/>
          </a:xfrm>
        </p:spPr>
        <p:txBody>
          <a:bodyPr/>
          <a:lstStyle/>
          <a:p>
            <a:r>
              <a:rPr lang="fr-FR"/>
              <a:t>CPTS Paris 13 : the constitution</a:t>
            </a:r>
          </a:p>
        </p:txBody>
      </p:sp>
      <p:sp>
        <p:nvSpPr>
          <p:cNvPr id="8" name="Ellipse 7"/>
          <p:cNvSpPr/>
          <p:nvPr/>
        </p:nvSpPr>
        <p:spPr>
          <a:xfrm>
            <a:off x="1126790" y="1788856"/>
            <a:ext cx="4042141" cy="391758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Health &amp; Social Professionals</a:t>
            </a:r>
          </a:p>
        </p:txBody>
      </p:sp>
      <p:sp>
        <p:nvSpPr>
          <p:cNvPr id="9" name="Ellipse 8"/>
          <p:cNvSpPr/>
          <p:nvPr/>
        </p:nvSpPr>
        <p:spPr>
          <a:xfrm>
            <a:off x="5168931" y="3971245"/>
            <a:ext cx="2396668" cy="2361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Citizens, users, patients organizations</a:t>
            </a:r>
          </a:p>
        </p:txBody>
      </p:sp>
      <p:sp>
        <p:nvSpPr>
          <p:cNvPr id="10" name="Ellipse 9"/>
          <p:cNvSpPr/>
          <p:nvPr/>
        </p:nvSpPr>
        <p:spPr>
          <a:xfrm>
            <a:off x="5168931" y="1279395"/>
            <a:ext cx="2396668" cy="2361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Health care organizations</a:t>
            </a:r>
          </a:p>
        </p:txBody>
      </p:sp>
    </p:spTree>
    <p:extLst>
      <p:ext uri="{BB962C8B-B14F-4D97-AF65-F5344CB8AC3E}">
        <p14:creationId xmlns:p14="http://schemas.microsoft.com/office/powerpoint/2010/main" val="3913304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9272"/>
            <a:ext cx="8229600" cy="1335924"/>
          </a:xfrm>
        </p:spPr>
        <p:txBody>
          <a:bodyPr/>
          <a:lstStyle/>
          <a:p>
            <a:r>
              <a:rPr lang="fr-FR"/>
              <a:t>Values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46290"/>
            <a:ext cx="8229600" cy="5289887"/>
          </a:xfrm>
        </p:spPr>
        <p:txBody>
          <a:bodyPr>
            <a:normAutofit lnSpcReduction="10000"/>
          </a:bodyPr>
          <a:lstStyle/>
          <a:p>
            <a:r>
              <a:rPr lang="fr-FR"/>
              <a:t>Shared responsibility</a:t>
            </a:r>
          </a:p>
          <a:p>
            <a:r>
              <a:rPr lang="fr-FR"/>
              <a:t>To serve the patients, the population, the professionals</a:t>
            </a:r>
          </a:p>
          <a:p>
            <a:r>
              <a:rPr lang="fr-FR"/>
              <a:t>Multiprofessionality</a:t>
            </a:r>
          </a:p>
          <a:p>
            <a:r>
              <a:rPr lang="fr-FR"/>
              <a:t>Remove the barriers between the health and the social sectors, between primary care, the specialists, the hospital</a:t>
            </a:r>
          </a:p>
          <a:p>
            <a:r>
              <a:rPr lang="fr-FR"/>
              <a:t>Quality (patient centredness, equity, safety, efficiency)</a:t>
            </a:r>
          </a:p>
          <a:p>
            <a:r>
              <a:rPr lang="fr-FR"/>
              <a:t>Act local, think global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833434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489</Words>
  <Application>Microsoft Macintosh PowerPoint</Application>
  <PresentationFormat>On-screen Show (4:3)</PresentationFormat>
  <Paragraphs>95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Lucida Grande</vt:lpstr>
      <vt:lpstr>Thème Office</vt:lpstr>
      <vt:lpstr>Managing population health needs  in primary care : an experience in the  13th borough of Paris </vt:lpstr>
      <vt:lpstr>PowerPoint Presentation</vt:lpstr>
      <vt:lpstr>Some steps in the organization  of ambulatory care in France</vt:lpstr>
      <vt:lpstr>Local Professional Health Communities  Communautés Professionnelles Territoriales de Santé </vt:lpstr>
      <vt:lpstr>Six essential missions</vt:lpstr>
      <vt:lpstr>PowerPoint Presentation</vt:lpstr>
      <vt:lpstr>PowerPoint Presentation</vt:lpstr>
      <vt:lpstr>CPTS Paris 13 : the constitution</vt:lpstr>
      <vt:lpstr>Values</vt:lpstr>
      <vt:lpstr>PowerPoint Presentation</vt:lpstr>
      <vt:lpstr>PowerPoint Presentation</vt:lpstr>
      <vt:lpstr>PowerPoint Presentation</vt:lpstr>
      <vt:lpstr>Moi(s) sans tabac</vt:lpstr>
      <vt:lpstr>PowerPoint Presentation</vt:lpstr>
      <vt:lpstr>PowerPoint Presentation</vt:lpstr>
      <vt:lpstr>How to identify the population’s health needs ?</vt:lpstr>
      <vt:lpstr>What to do next ? (1)</vt:lpstr>
      <vt:lpstr>What to do next ? (2)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population health needs in primary care : a French experience </dc:title>
  <dc:creator>HFALCOFF</dc:creator>
  <cp:lastModifiedBy>Ulrik Bak Kirk</cp:lastModifiedBy>
  <cp:revision>24</cp:revision>
  <dcterms:created xsi:type="dcterms:W3CDTF">2019-09-30T19:32:41Z</dcterms:created>
  <dcterms:modified xsi:type="dcterms:W3CDTF">2019-11-23T15:24:51Z</dcterms:modified>
</cp:coreProperties>
</file>